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1965" r:id="rId2"/>
    <p:sldId id="2667" r:id="rId3"/>
    <p:sldId id="2668" r:id="rId4"/>
    <p:sldId id="2669" r:id="rId5"/>
    <p:sldId id="2670" r:id="rId6"/>
    <p:sldId id="2671" r:id="rId7"/>
    <p:sldId id="2672" r:id="rId8"/>
    <p:sldId id="2673" r:id="rId9"/>
    <p:sldId id="1966" r:id="rId10"/>
    <p:sldId id="2674" r:id="rId11"/>
    <p:sldId id="2675" r:id="rId12"/>
    <p:sldId id="2676" r:id="rId13"/>
    <p:sldId id="2677" r:id="rId14"/>
    <p:sldId id="2678" r:id="rId15"/>
    <p:sldId id="2679" r:id="rId16"/>
    <p:sldId id="1967" r:id="rId17"/>
    <p:sldId id="2680" r:id="rId18"/>
    <p:sldId id="2681" r:id="rId19"/>
    <p:sldId id="2682" r:id="rId20"/>
    <p:sldId id="1969" r:id="rId21"/>
    <p:sldId id="2683" r:id="rId22"/>
    <p:sldId id="2684" r:id="rId23"/>
    <p:sldId id="2685" r:id="rId24"/>
    <p:sldId id="1968" r:id="rId25"/>
    <p:sldId id="2686" r:id="rId26"/>
    <p:sldId id="2687" r:id="rId27"/>
    <p:sldId id="2688" r:id="rId28"/>
    <p:sldId id="2689" r:id="rId29"/>
    <p:sldId id="2690" r:id="rId30"/>
    <p:sldId id="2691" r:id="rId31"/>
    <p:sldId id="2692" r:id="rId32"/>
    <p:sldId id="2693" r:id="rId33"/>
    <p:sldId id="2694" r:id="rId34"/>
    <p:sldId id="2695" r:id="rId35"/>
    <p:sldId id="2696" r:id="rId36"/>
    <p:sldId id="2697" r:id="rId37"/>
    <p:sldId id="2698" r:id="rId38"/>
    <p:sldId id="2699" r:id="rId39"/>
    <p:sldId id="2700" r:id="rId40"/>
    <p:sldId id="2701" r:id="rId41"/>
    <p:sldId id="2702" r:id="rId42"/>
    <p:sldId id="2703" r:id="rId43"/>
    <p:sldId id="2704" r:id="rId44"/>
    <p:sldId id="270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B7-47B7-9D33-9BD039316114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B7-47B7-9D33-9BD03931611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B7-47B7-9D33-9BD039316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20-4DB4-BEFB-46CB5A98C11E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20-4DB4-BEFB-46CB5A98C11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20-4DB4-BEFB-46CB5A98C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B4-46D9-A782-3ED8C2AFA9CA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4-46D9-A782-3ED8C2AFA9C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B4-46D9-A782-3ED8C2AFA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7D-4A86-B0F7-19AA4490F4B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7D-4A86-B0F7-19AA4490F4B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7D-4A86-B0F7-19AA4490F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B7-47B7-9D33-9BD039316114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B7-47B7-9D33-9BD03931611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B7-47B7-9D33-9BD039316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20-4DB4-BEFB-46CB5A98C11E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20-4DB4-BEFB-46CB5A98C11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20-4DB4-BEFB-46CB5A98C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5BF0-8A54-4746-99BD-4FF237AE290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B28EB-C1D3-4F8D-A55E-783AFDDA55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4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280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528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376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91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068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531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48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832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456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635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90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707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176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7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02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550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357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96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48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263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61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33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321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995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12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05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427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687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235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224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965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889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83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176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074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675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68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135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33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89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738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04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17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6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BA45C-98D1-46AB-9EB7-17F27DAA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B43914-237C-42E9-B29F-B94F7D553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E1F9F-4820-4321-94DD-2721BFCE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8B32A3-358F-4BC4-93B6-8CA8BE2B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46105-78E2-46AC-B498-0EB4E6F6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09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DB490-5CB9-4B50-9DC1-64BD8061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30FE0D-6739-43D3-9E3F-6AFC6C468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BEF901-2BBF-4446-8919-2A4CA4D6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44DF7-D082-4AB8-88B1-CE70F73D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F44BF-18FB-4C32-BAF0-F4F5BBFC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26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0DB716-DF06-44E0-AEF2-FC8196466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2FC5A6-7569-43A2-82E8-3B9EF618B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027FD-D5F4-45AB-9C02-4E87B161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37A16-3A61-4747-9A86-8F7568D2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C4D01-F3CC-4438-BA77-958FDBD2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57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6395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213299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E137-9864-405F-9221-47E48B39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AE82B-2C36-4BC8-A247-754A2AD8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6726C-C80C-4952-BF39-9754AE84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716DA-3651-415E-A464-871711D7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79A0B-67CA-4CFD-9CD6-4585B06A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0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14171-4537-44DC-AB65-7B92C476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E1753-6FC8-4239-AF7D-01E76C38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2AA26D-B4B6-4540-898F-BF4444F7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A7559-F1B0-4C85-9C57-1D15CFC3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A08F5-DE6A-4FF1-9D0F-344D3006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2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19A02-247B-4AE1-B91A-B3090BEA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774E2-718D-47C4-9A13-D5068D61F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86EA3-1D80-488D-815E-E62BD830F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BBD57-0923-453F-A099-A7D85277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80222-57ED-4EFE-99B9-3697DD53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585C03-1464-4DFD-8F08-9584A5F5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33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BF32A-775C-4534-9547-9C70D0FC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0146F2-EE0D-47A2-A792-A446EA40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4BCA2E-EF95-4C5C-8ECD-9753FD30A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45EE0D-DC33-4862-9187-84963D98D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5788B2-FF46-440F-A5BA-C7E9F42DF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9F72E3-D89F-434A-A12F-25DB06B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98D996-BEBF-4E63-9696-DBB457F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6DA889-940D-4E00-9AB1-38F2F8BCA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6CF5C-2968-48D6-B814-7616FF04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D0AD72-0181-4261-A0C0-CF9145D2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9E88B0-50B1-498B-897F-28FD82B2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DD5CF8-872E-4C6A-9E00-D7EA880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1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52CC1B-34E8-4618-B2AC-44290295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64A393-2127-41A7-A3CB-9481604F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D6850C-85E7-4379-9894-455799B3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4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5FB7E-7B7E-42FE-B071-641338CC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95E1-603F-4D19-A9B4-E78125892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D5DBD6-4592-4403-A3AC-3A23E750F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4294C-E556-44B7-B4BD-A2D54D2C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5AABEC-245E-4BDA-B409-F4BA4887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F7345B-FD47-4104-84E4-DCB39FA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77273-88CE-4D28-BE9C-2D2E6B95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3F5F15-EFCD-4CC7-B265-3868542C0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17CBA5-9EB4-4F82-8887-2CF7AE38F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816F0-60F5-4DD6-B697-424A27A1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2E785B-EF4D-40D3-8651-16DF2B74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613666-CB2F-4D1F-81D1-B2368486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50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4F0D30-DB9B-4BC1-90CF-B2570181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06407-3DAB-40E7-8997-2F1B19FBB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408DC-E7C3-4AF4-B021-354511B70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4B31-B583-4306-9DDC-C98C1C4CB6B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7873C-3319-4D62-9BDB-A46C05E82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227B1-EAF5-4533-B0A5-F0AF28FEC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4334-EADC-492F-A367-D1546D0A7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命题逻辑的基本概念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E738D1C-67CA-4F8B-BCAA-4563A8C7154B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0B0C40D8-0A12-4FD4-8915-0F1C6BFE5450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743169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等价值与等值演算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基本等值式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主析取范式与合取范式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联结词完备集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消除法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25153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等价值与等值演算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337527" y="900681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4104658" y="5758523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5D5A6E-1C81-47FA-A9B2-8BD88A53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182531"/>
            <a:ext cx="3732258" cy="47747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91FBA4-1542-4F1E-9395-857DBAF49701}"/>
              </a:ext>
            </a:extLst>
          </p:cNvPr>
          <p:cNvSpPr/>
          <p:nvPr/>
        </p:nvSpPr>
        <p:spPr>
          <a:xfrm>
            <a:off x="818173" y="2852189"/>
            <a:ext cx="2062531" cy="420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860C46-EF5D-4B84-A718-9926620D8FBE}"/>
              </a:ext>
            </a:extLst>
          </p:cNvPr>
          <p:cNvSpPr/>
          <p:nvPr/>
        </p:nvSpPr>
        <p:spPr>
          <a:xfrm>
            <a:off x="818173" y="4592626"/>
            <a:ext cx="2303162" cy="2818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E592C-B275-4CC3-ACC5-F3998D5E7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901" y="982768"/>
            <a:ext cx="5166808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06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主析取范式与合取范式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577850" y="1344599"/>
            <a:ext cx="9794021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337527" y="1104276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A1153C-36F6-4896-9634-3EB721E276AB}"/>
              </a:ext>
            </a:extLst>
          </p:cNvPr>
          <p:cNvSpPr txBox="1"/>
          <p:nvPr/>
        </p:nvSpPr>
        <p:spPr>
          <a:xfrm>
            <a:off x="433137" y="1178914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主析取范式：析取所有成真赋值</a:t>
            </a:r>
            <a:endParaRPr lang="en-US" altLang="zh-CN" dirty="0"/>
          </a:p>
          <a:p>
            <a:r>
              <a:rPr lang="zh-CN" altLang="en-US" dirty="0"/>
              <a:t>主合取范式：合取所有成假赋值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BDD62-A2DA-48F9-8E03-6EEA7E85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68" y="1104276"/>
            <a:ext cx="5364945" cy="38103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3FD3C-2164-489B-AD63-8DAC6C1A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839" y="5120992"/>
            <a:ext cx="6751032" cy="12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9805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联结词完备集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687108" y="1260186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如果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是一个联结词集合，任何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元真值函数都可以由仅含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中的联结词构成的公式表示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S={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┐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是联结词完备集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206462" y="1019863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9787146" y="474584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83387-F9B7-4314-BD68-8245291D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5" y="2604892"/>
            <a:ext cx="6043184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8402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主析取范式与合取范式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577850" y="1344599"/>
            <a:ext cx="9794021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337527" y="1104276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1EECD-D1F1-4D21-8CFD-1B94E412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3" y="969521"/>
            <a:ext cx="6233700" cy="28882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8F30E1-5E65-4C0E-AD83-19FF674E9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395" y="847001"/>
            <a:ext cx="3764606" cy="38027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00740-B77F-4F9F-A0AB-B395717FE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774" y="4607011"/>
            <a:ext cx="704911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37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消除法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8373B-33A7-4B93-896B-12EC363D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7" y="1035361"/>
            <a:ext cx="6706181" cy="1638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BB69E5-8083-496D-AFE9-7A278ED2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7" y="2771458"/>
            <a:ext cx="5791702" cy="2469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9439C0-547A-4599-9E30-52656362F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755" y="2771458"/>
            <a:ext cx="5191886" cy="2937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C4D99F-6F62-41E8-A158-E6AC0B6A42C8}"/>
              </a:ext>
            </a:extLst>
          </p:cNvPr>
          <p:cNvSpPr txBox="1"/>
          <p:nvPr/>
        </p:nvSpPr>
        <p:spPr>
          <a:xfrm>
            <a:off x="6529502" y="248913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用消除法证明下列公式是矛盾式</a:t>
            </a:r>
          </a:p>
        </p:txBody>
      </p:sp>
    </p:spTree>
    <p:extLst>
      <p:ext uri="{BB962C8B-B14F-4D97-AF65-F5344CB8AC3E}">
        <p14:creationId xmlns:p14="http://schemas.microsoft.com/office/powerpoint/2010/main" val="366203566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命题逻辑的推理理论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ACEDD81A-A8E3-4C2A-93D0-C3AC8A32FA10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943F6FD5-BDD5-44C2-9046-852C70855DF2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871108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判断推理是否正确的方法：</a:t>
            </a:r>
          </a:p>
          <a:p>
            <a:pPr marL="0" indent="0"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等值演算法、主析取范式法、真值表法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推理定律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自然推理系统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P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构造推理证明的方法：</a:t>
            </a:r>
          </a:p>
          <a:p>
            <a:pPr marL="0" indent="0"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直接证明法、附加前提证明法、归谬法</a:t>
            </a:r>
          </a:p>
          <a:p>
            <a:pPr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36425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推理定律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074" name="Picture 2" descr="离散数学-数理逻辑-命题逻辑的推理理论（3）_离散数学a推b-CSDN博客">
            <a:extLst>
              <a:ext uri="{FF2B5EF4-FFF2-40B4-BE49-F238E27FC236}">
                <a16:creationId xmlns:a16="http://schemas.microsoft.com/office/drawing/2014/main" id="{E453A6CE-DBBC-400D-B1E2-35E386D4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34" y="1343377"/>
            <a:ext cx="87344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6713BC-D965-40B7-BB7D-6A71AE82E254}"/>
              </a:ext>
            </a:extLst>
          </p:cNvPr>
          <p:cNvSpPr txBox="1"/>
          <p:nvPr/>
        </p:nvSpPr>
        <p:spPr>
          <a:xfrm>
            <a:off x="9728411" y="5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当左式为真</a:t>
            </a:r>
          </a:p>
        </p:txBody>
      </p:sp>
    </p:spTree>
    <p:extLst>
      <p:ext uri="{BB962C8B-B14F-4D97-AF65-F5344CB8AC3E}">
        <p14:creationId xmlns:p14="http://schemas.microsoft.com/office/powerpoint/2010/main" val="71083281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附加前提证明法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-4428032" y="6065942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74B51F-5061-440D-88DD-D2C4ADA5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1" y="1132627"/>
            <a:ext cx="7036812" cy="4293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D639A4-51BA-4BA5-8DD3-304607EAB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203268" y="5208693"/>
            <a:ext cx="3140109" cy="2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4854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命题、真值、简单命题与复合命题、命题符号化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联结词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与复合命题符号化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命题公式及层次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公式的类型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真值表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82369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一阶逻辑基本概念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082A7125-A116-404F-82F0-1F524BEA1396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8F8AD9DD-F434-408A-8216-DC6F68B834E1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024811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个体词，谓词，量词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一阶逻辑命名符号化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一阶语言：项、原子公式、合式公式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公式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的解释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公式的类型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82347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一阶逻辑命名符号化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83AC5A-DDE5-4D9C-8766-78509E253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85" y="938184"/>
            <a:ext cx="7714159" cy="51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525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一阶逻辑命名符号化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12BD9C-8FF4-4D81-B3A8-857CB1CE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11" y="2529762"/>
            <a:ext cx="7811177" cy="179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B87021-8BA6-4AA6-96E1-70479756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411" y="2472607"/>
            <a:ext cx="8039797" cy="1912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7392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一阶逻辑等值演示与推理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F5EFCC81-9470-4AD0-8818-8C0D00F90B87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E9A0B1E7-8C37-4C19-91B1-DAA4496EE8F9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5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68531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一阶逻辑等值式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前束范式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推理的形式结构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自然推理系统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2873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一阶逻辑等值式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404161"/>
            <a:ext cx="8153485" cy="453074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消去量词等值式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量词否定等值式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量词辖域收缩与扩张等值式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量词分配等值式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indent="0"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注意：  对于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  对于  无分配律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6BD219-BE94-49A5-89AD-6DBD9A2D8535}"/>
              </a:ext>
            </a:extLst>
          </p:cNvPr>
          <p:cNvSpPr txBox="1"/>
          <p:nvPr/>
        </p:nvSpPr>
        <p:spPr>
          <a:xfrm rot="10800000">
            <a:off x="2433817" y="5403899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95A420-0341-4B2E-863E-2456D2523074}"/>
              </a:ext>
            </a:extLst>
          </p:cNvPr>
          <p:cNvSpPr txBox="1"/>
          <p:nvPr/>
        </p:nvSpPr>
        <p:spPr>
          <a:xfrm rot="10800000">
            <a:off x="4131988" y="54038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F39E0B-C1B6-4244-9AF1-0F7A1F9298B2}"/>
              </a:ext>
            </a:extLst>
          </p:cNvPr>
          <p:cNvSpPr txBox="1"/>
          <p:nvPr/>
        </p:nvSpPr>
        <p:spPr>
          <a:xfrm>
            <a:off x="3505307" y="540389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DBD6BB-D687-43F4-9E70-0A6252F8ADCF}"/>
              </a:ext>
            </a:extLst>
          </p:cNvPr>
          <p:cNvSpPr txBox="1"/>
          <p:nvPr/>
        </p:nvSpPr>
        <p:spPr>
          <a:xfrm rot="10800000">
            <a:off x="5163403" y="540389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0F5EB0-9DAF-42C8-B6DB-9767D47B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70" y="3669535"/>
            <a:ext cx="7689246" cy="1386960"/>
          </a:xfrm>
          <a:prstGeom prst="rect">
            <a:avLst/>
          </a:prstGeom>
        </p:spPr>
      </p:pic>
      <p:pic>
        <p:nvPicPr>
          <p:cNvPr id="5122" name="Picture 2" descr="命题逻辑的基本概念与等值演算&amp;逻辑代数基础 - 隔篁竹闻水声 - 博客园">
            <a:extLst>
              <a:ext uri="{FF2B5EF4-FFF2-40B4-BE49-F238E27FC236}">
                <a16:creationId xmlns:a16="http://schemas.microsoft.com/office/drawing/2014/main" id="{858FC64A-442E-4BE0-8CEE-E4942F5E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78" y="1404161"/>
            <a:ext cx="5400730" cy="223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26BE20-66C7-4869-B034-7C957802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211" y="329508"/>
            <a:ext cx="3496407" cy="97095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92D543-264E-40E3-B454-4AC7E3CDF0F4}"/>
              </a:ext>
            </a:extLst>
          </p:cNvPr>
          <p:cNvCxnSpPr/>
          <p:nvPr/>
        </p:nvCxnSpPr>
        <p:spPr>
          <a:xfrm flipV="1">
            <a:off x="4764505" y="1371173"/>
            <a:ext cx="690966" cy="84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9AAD4EB-F434-436B-97B2-09D1B5A9FA2E}"/>
              </a:ext>
            </a:extLst>
          </p:cNvPr>
          <p:cNvCxnSpPr/>
          <p:nvPr/>
        </p:nvCxnSpPr>
        <p:spPr>
          <a:xfrm>
            <a:off x="6634556" y="2743200"/>
            <a:ext cx="92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B74897-215F-4150-A4D3-40491EAFA7F6}"/>
              </a:ext>
            </a:extLst>
          </p:cNvPr>
          <p:cNvCxnSpPr/>
          <p:nvPr/>
        </p:nvCxnSpPr>
        <p:spPr>
          <a:xfrm>
            <a:off x="4716379" y="3238214"/>
            <a:ext cx="529389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62543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前束范式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72086" y="9743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87E8F-2C11-4999-BB3E-FF9B14A9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5" y="1166009"/>
            <a:ext cx="4389500" cy="10821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F7BEF-9B20-47A0-8D28-1B6E2D34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06" y="2248143"/>
            <a:ext cx="4709568" cy="2514818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F6463323-B6B0-4603-9EA5-F37FA562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376889-7920-4ECC-8E78-4661E7059AB1}"/>
              </a:ext>
            </a:extLst>
          </p:cNvPr>
          <p:cNvSpPr txBox="1"/>
          <p:nvPr/>
        </p:nvSpPr>
        <p:spPr>
          <a:xfrm>
            <a:off x="5498431" y="981895"/>
            <a:ext cx="6142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下列四个选项中，哪个选项是公式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的前束范式？（）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07FFBB7-3768-42C9-A1EC-3A606905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431" y="2346202"/>
            <a:ext cx="4061812" cy="2164268"/>
          </a:xfrm>
          <a:prstGeom prst="rect">
            <a:avLst/>
          </a:pr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597C2A5F-30E4-49F3-B0BA-D6819E4EE7D6}"/>
              </a:ext>
            </a:extLst>
          </p:cNvPr>
          <p:cNvSpPr/>
          <p:nvPr/>
        </p:nvSpPr>
        <p:spPr>
          <a:xfrm>
            <a:off x="5498431" y="3428336"/>
            <a:ext cx="510483" cy="4191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409015D-A3AB-4FCA-BCE8-0C94E66F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056" y="1316670"/>
            <a:ext cx="3124471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72086" y="9743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1533443" y="570837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F6463323-B6B0-4603-9EA5-F37FA562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7AE04BC-1873-4B88-AFA5-E09D27BF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7" y="1214698"/>
            <a:ext cx="6388665" cy="1844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C6BAD9-4D53-43E7-AA17-0DAB2CCC7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9" y="3155218"/>
            <a:ext cx="5258256" cy="12193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C86C7D-9C93-4B53-8176-B61504A97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195" y="865883"/>
            <a:ext cx="4841005" cy="16686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006FA6-FAF5-4091-9E20-33C20D364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066" y="2428683"/>
            <a:ext cx="5334567" cy="29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1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集合代数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E738D1C-67CA-4F8B-BCAA-4563A8C7154B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0B0C40D8-0A12-4FD4-8915-0F1C6BFE5450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140848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联想词的定义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26" name="Picture 2" descr="离散数学 --- 命题逻辑 -- 命题符号化与命题公式-CSDN博客">
            <a:extLst>
              <a:ext uri="{FF2B5EF4-FFF2-40B4-BE49-F238E27FC236}">
                <a16:creationId xmlns:a16="http://schemas.microsoft.com/office/drawing/2014/main" id="{F5F54C1E-120B-46A7-BEFF-9A10FC33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9875"/>
            <a:ext cx="12198829" cy="41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1D2090-00A0-4C3E-8B2F-D10FDC59635D}"/>
              </a:ext>
            </a:extLst>
          </p:cNvPr>
          <p:cNvSpPr/>
          <p:nvPr/>
        </p:nvSpPr>
        <p:spPr>
          <a:xfrm>
            <a:off x="308610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C4671F-7FB1-4DBA-99D8-5855B5397759}"/>
              </a:ext>
            </a:extLst>
          </p:cNvPr>
          <p:cNvSpPr/>
          <p:nvPr/>
        </p:nvSpPr>
        <p:spPr>
          <a:xfrm>
            <a:off x="424180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9AF912-C1B6-4F30-A8AE-741A2D47230A}"/>
              </a:ext>
            </a:extLst>
          </p:cNvPr>
          <p:cNvSpPr/>
          <p:nvPr/>
        </p:nvSpPr>
        <p:spPr>
          <a:xfrm>
            <a:off x="555625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36D8D6-654B-4DC5-85BB-244D8BB6959D}"/>
              </a:ext>
            </a:extLst>
          </p:cNvPr>
          <p:cNvSpPr/>
          <p:nvPr/>
        </p:nvSpPr>
        <p:spPr>
          <a:xfrm>
            <a:off x="706120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E29DA4-A913-4B0B-8EAC-530170B04381}"/>
              </a:ext>
            </a:extLst>
          </p:cNvPr>
          <p:cNvSpPr/>
          <p:nvPr/>
        </p:nvSpPr>
        <p:spPr>
          <a:xfrm>
            <a:off x="3086100" y="32516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3B6005-DB99-4FB1-B8D1-9083422F5369}"/>
              </a:ext>
            </a:extLst>
          </p:cNvPr>
          <p:cNvSpPr/>
          <p:nvPr/>
        </p:nvSpPr>
        <p:spPr>
          <a:xfrm>
            <a:off x="5556250" y="32516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88B42F-71A9-41D6-B363-FC4694513F45}"/>
              </a:ext>
            </a:extLst>
          </p:cNvPr>
          <p:cNvSpPr/>
          <p:nvPr/>
        </p:nvSpPr>
        <p:spPr>
          <a:xfrm>
            <a:off x="10274300" y="32516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9DECD9-752A-4BC7-8125-1F7F300BBD51}"/>
              </a:ext>
            </a:extLst>
          </p:cNvPr>
          <p:cNvSpPr/>
          <p:nvPr/>
        </p:nvSpPr>
        <p:spPr>
          <a:xfrm>
            <a:off x="4241800" y="39941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27B31A-653E-4A64-9886-66A127661ECF}"/>
              </a:ext>
            </a:extLst>
          </p:cNvPr>
          <p:cNvSpPr/>
          <p:nvPr/>
        </p:nvSpPr>
        <p:spPr>
          <a:xfrm>
            <a:off x="5556250" y="39941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A56FB8-484A-4451-BBD7-DA723611C91E}"/>
              </a:ext>
            </a:extLst>
          </p:cNvPr>
          <p:cNvSpPr/>
          <p:nvPr/>
        </p:nvSpPr>
        <p:spPr>
          <a:xfrm>
            <a:off x="8705850" y="39941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3C0F8F-D944-4DA4-8BCB-F0BF60F48FBB}"/>
              </a:ext>
            </a:extLst>
          </p:cNvPr>
          <p:cNvSpPr/>
          <p:nvPr/>
        </p:nvSpPr>
        <p:spPr>
          <a:xfrm>
            <a:off x="10274300" y="39941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ACBACA-E9C4-45A7-B829-7635B67B2F8F}"/>
              </a:ext>
            </a:extLst>
          </p:cNvPr>
          <p:cNvSpPr/>
          <p:nvPr/>
        </p:nvSpPr>
        <p:spPr>
          <a:xfrm>
            <a:off x="565150" y="2696598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F5868D0-038E-4106-B3A8-EA77A5CDA8E7}"/>
              </a:ext>
            </a:extLst>
          </p:cNvPr>
          <p:cNvSpPr/>
          <p:nvPr/>
        </p:nvSpPr>
        <p:spPr>
          <a:xfrm>
            <a:off x="1606550" y="34099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E47780-BFB0-4AD4-8E9E-AB9C67BB7A35}"/>
              </a:ext>
            </a:extLst>
          </p:cNvPr>
          <p:cNvSpPr/>
          <p:nvPr/>
        </p:nvSpPr>
        <p:spPr>
          <a:xfrm>
            <a:off x="1606550" y="2696598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96F881-1E0B-4D23-9920-B8A80BF721DF}"/>
              </a:ext>
            </a:extLst>
          </p:cNvPr>
          <p:cNvSpPr/>
          <p:nvPr/>
        </p:nvSpPr>
        <p:spPr>
          <a:xfrm>
            <a:off x="561975" y="34099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CD8E07-24D6-4104-97B2-6E7FFCB7A0AB}"/>
              </a:ext>
            </a:extLst>
          </p:cNvPr>
          <p:cNvSpPr/>
          <p:nvPr/>
        </p:nvSpPr>
        <p:spPr>
          <a:xfrm>
            <a:off x="4234971" y="32516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5A369D7-6FF6-4FC1-8793-120991D57029}"/>
              </a:ext>
            </a:extLst>
          </p:cNvPr>
          <p:cNvSpPr/>
          <p:nvPr/>
        </p:nvSpPr>
        <p:spPr>
          <a:xfrm>
            <a:off x="3086100" y="3982304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549948-25FD-4412-9865-27974EE5670C}"/>
              </a:ext>
            </a:extLst>
          </p:cNvPr>
          <p:cNvSpPr/>
          <p:nvPr/>
        </p:nvSpPr>
        <p:spPr>
          <a:xfrm>
            <a:off x="3086100" y="4688008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367899-4378-406F-A4B9-9F8317C5682A}"/>
              </a:ext>
            </a:extLst>
          </p:cNvPr>
          <p:cNvSpPr/>
          <p:nvPr/>
        </p:nvSpPr>
        <p:spPr>
          <a:xfrm>
            <a:off x="4241800" y="4688008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152C09-BB3B-4D99-A0E5-9B6FF80E5922}"/>
              </a:ext>
            </a:extLst>
          </p:cNvPr>
          <p:cNvSpPr/>
          <p:nvPr/>
        </p:nvSpPr>
        <p:spPr>
          <a:xfrm>
            <a:off x="5556250" y="4682085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ABBEBF-CECC-4E3D-A0F4-ABB3C5459DAF}"/>
              </a:ext>
            </a:extLst>
          </p:cNvPr>
          <p:cNvSpPr/>
          <p:nvPr/>
        </p:nvSpPr>
        <p:spPr>
          <a:xfrm>
            <a:off x="7061200" y="4682085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3C01E2F-6F49-4BA0-B7C1-7A91795BE2D0}"/>
              </a:ext>
            </a:extLst>
          </p:cNvPr>
          <p:cNvSpPr/>
          <p:nvPr/>
        </p:nvSpPr>
        <p:spPr>
          <a:xfrm>
            <a:off x="7061200" y="39941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A677902-4697-4CF6-9530-C6DA901C2CDF}"/>
              </a:ext>
            </a:extLst>
          </p:cNvPr>
          <p:cNvSpPr/>
          <p:nvPr/>
        </p:nvSpPr>
        <p:spPr>
          <a:xfrm>
            <a:off x="7061200" y="32770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5E30D2-3450-4EA9-9A42-BFFD843C2AB1}"/>
              </a:ext>
            </a:extLst>
          </p:cNvPr>
          <p:cNvSpPr/>
          <p:nvPr/>
        </p:nvSpPr>
        <p:spPr>
          <a:xfrm>
            <a:off x="870585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6531DB-FF24-44B0-861F-2BF5D509D2A3}"/>
              </a:ext>
            </a:extLst>
          </p:cNvPr>
          <p:cNvSpPr/>
          <p:nvPr/>
        </p:nvSpPr>
        <p:spPr>
          <a:xfrm>
            <a:off x="10274300" y="2533650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4D39DA-2204-4B44-9D21-BE2899A33966}"/>
              </a:ext>
            </a:extLst>
          </p:cNvPr>
          <p:cNvSpPr/>
          <p:nvPr/>
        </p:nvSpPr>
        <p:spPr>
          <a:xfrm>
            <a:off x="8705850" y="3261748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01BC0C9-2642-4E09-955F-7EDFF1BC2C3F}"/>
              </a:ext>
            </a:extLst>
          </p:cNvPr>
          <p:cNvSpPr/>
          <p:nvPr/>
        </p:nvSpPr>
        <p:spPr>
          <a:xfrm>
            <a:off x="8705850" y="4682085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4B2F373-D873-4E09-A755-BD696E391F2F}"/>
              </a:ext>
            </a:extLst>
          </p:cNvPr>
          <p:cNvSpPr/>
          <p:nvPr/>
        </p:nvSpPr>
        <p:spPr>
          <a:xfrm>
            <a:off x="10274300" y="4724827"/>
            <a:ext cx="60960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E0916-7B4A-4985-8663-F141A1D02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7093"/>
            <a:ext cx="12192000" cy="41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8512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集合的两种表示法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集合与元素之间的隶属关系、集合之间的包含关系的区别与联系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特殊集合：空集、全集、幂集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文氏图及有穷集合的计数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集合的∪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∩, −, ∼, ⨁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等运算以及广义∪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∩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运算</a:t>
            </a:r>
          </a:p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集合运算的算律及其应用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1516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90000"/>
              </a:lnSpc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0" normalizeH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二元关系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371839AA-3B76-44AE-8F41-0D53A3C62899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80CAD88F-F566-4188-BE83-6EFF111A994F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900113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关系的运算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关系的性质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关系的闭包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等价关系的划分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偏序关系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038621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关系的运算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FB76D-2692-48AA-A3AD-334D3EC18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925858"/>
            <a:ext cx="5598141" cy="2029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F1B84B-EF96-4AC9-8326-E45379BB4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1" y="3128929"/>
            <a:ext cx="4831095" cy="2030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72ADD-5A91-4232-96E0-DD4ABBFE7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1495"/>
            <a:ext cx="6095999" cy="26050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50619D-AB2C-4B9D-8FD3-229C72AD7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91" y="4113470"/>
            <a:ext cx="3188015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776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关系的运算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C7A1BF-7BD7-4D25-B249-0DE204C8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9" y="1048903"/>
            <a:ext cx="5570703" cy="17832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33B051-67D5-4628-85CA-1F7B0625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69" y="3671502"/>
            <a:ext cx="8588484" cy="708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23011A-DA9B-4665-8DE4-7AA25CBF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833" y="1993865"/>
            <a:ext cx="3612193" cy="8382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986DBF-76DF-4F87-AACB-A53576438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415" y="3671502"/>
            <a:ext cx="1988992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9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关系的性质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CA440B-9762-4155-8972-31189CD7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70" y="897169"/>
            <a:ext cx="7209459" cy="2449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83C525-1AB3-49AA-9FB5-BC21D6F66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8" y="3429000"/>
            <a:ext cx="8085221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100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关系的性质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15CAF3-3571-4C4A-B1CC-2213EBF4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060062"/>
            <a:ext cx="10265030" cy="12802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D70D3E-DFEC-4775-8ABC-59F2314F0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" y="2671197"/>
            <a:ext cx="6607113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1092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关系的闭包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EB150-C0CA-4FE2-AC14-FA126790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5" y="923368"/>
            <a:ext cx="4869602" cy="12574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54D60A-1960-4317-950F-CA7B4481E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14" y="1504504"/>
            <a:ext cx="3674623" cy="1257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37D338-4553-465C-9D69-BAA096A7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79" y="1191495"/>
            <a:ext cx="5342021" cy="3130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46E932-FDB0-414F-9286-3616857EF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827" y="2761914"/>
            <a:ext cx="5105842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2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关系的闭包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EB150-C0CA-4FE2-AC14-FA126790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5" y="923368"/>
            <a:ext cx="4869602" cy="12574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3CF293-5F9E-4CF2-9C07-65F6FCF4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46" y="2234436"/>
            <a:ext cx="7115605" cy="622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D55930-E561-432F-A0CB-06B35D23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8" y="3058524"/>
            <a:ext cx="11636748" cy="14860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1DB53C-8083-48A6-B9CD-FBCBA704D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25" y="4544553"/>
            <a:ext cx="11469094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39008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等价关系的划分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7A1CA3-BA52-4B20-A353-0276F79E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8" y="943416"/>
            <a:ext cx="8748518" cy="14098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331D0E-C87C-481B-8CD1-ADD4F16D7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76" y="2456980"/>
            <a:ext cx="7643522" cy="37798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7A7F3B-9A32-44DC-8A7E-B2F53C2750D2}"/>
              </a:ext>
            </a:extLst>
          </p:cNvPr>
          <p:cNvSpPr txBox="1"/>
          <p:nvPr/>
        </p:nvSpPr>
        <p:spPr>
          <a:xfrm>
            <a:off x="3334467" y="6239601"/>
            <a:ext cx="742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对于关系 </a:t>
            </a:r>
            <a:r>
              <a:rPr lang="en-US" altLang="zh-CN" dirty="0"/>
              <a:t>R</a:t>
            </a:r>
            <a:r>
              <a:rPr lang="zh-CN" altLang="en-US" dirty="0"/>
              <a:t>，两个自然数的和是偶数当且仅当它们都是偶数或都是奇数。</a:t>
            </a:r>
          </a:p>
        </p:txBody>
      </p:sp>
    </p:spTree>
    <p:extLst>
      <p:ext uri="{BB962C8B-B14F-4D97-AF65-F5344CB8AC3E}">
        <p14:creationId xmlns:p14="http://schemas.microsoft.com/office/powerpoint/2010/main" val="175837224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命题、真值、简单命题与复合命题、命题符号化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49755" y="1071548"/>
            <a:ext cx="4577845" cy="205265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命题是能够判断真假的陈述句。一个命题要么为真要么为假但不能同时为真又为假。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判断给定句子是否是命题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AutoNum type="arabicPeriod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/>
                <a:ea typeface="微软雅黑"/>
              </a:rPr>
              <a:t>判断它是否是陈述句</a:t>
            </a:r>
            <a:endParaRPr lang="en-US" altLang="zh-CN" sz="2000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indent="-514350">
              <a:buAutoNum type="arabicPeriod"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判断是否有唯一真值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indent="-514350">
              <a:buAutoNum type="arabicPeriod"/>
              <a:defRPr/>
            </a:pPr>
            <a:endParaRPr lang="en-US" altLang="zh-CN" sz="2000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indent="-514350">
              <a:buAutoNum type="arabicPeriod"/>
              <a:defRPr/>
            </a:pP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indent="0">
              <a:buNone/>
              <a:defRPr/>
            </a:pP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DB4C85-4853-4351-A442-F40F6206DDFA}"/>
              </a:ext>
            </a:extLst>
          </p:cNvPr>
          <p:cNvSpPr txBox="1"/>
          <p:nvPr/>
        </p:nvSpPr>
        <p:spPr>
          <a:xfrm>
            <a:off x="6959600" y="107154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是素数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DB08E-E556-4A20-B0DB-64377BC6784B}"/>
              </a:ext>
            </a:extLst>
          </p:cNvPr>
          <p:cNvSpPr txBox="1"/>
          <p:nvPr/>
        </p:nvSpPr>
        <p:spPr>
          <a:xfrm>
            <a:off x="8436868" y="107154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命题，假命题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761D97-4B37-4F6F-8788-997DE8AA1F1B}"/>
              </a:ext>
            </a:extLst>
          </p:cNvPr>
          <p:cNvSpPr txBox="1"/>
          <p:nvPr/>
        </p:nvSpPr>
        <p:spPr>
          <a:xfrm>
            <a:off x="6781800" y="159856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effectLst/>
                <a:latin typeface="Arial" panose="020B0604020202020204" pitchFamily="34" charset="0"/>
              </a:rPr>
              <a:t>√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5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是无理数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E706D-F363-4A74-96FB-625EA071F2DD}"/>
              </a:ext>
            </a:extLst>
          </p:cNvPr>
          <p:cNvSpPr txBox="1"/>
          <p:nvPr/>
        </p:nvSpPr>
        <p:spPr>
          <a:xfrm>
            <a:off x="8436868" y="15985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命题，真命题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81B060-81C5-4CE7-BC21-1357AFC985E2}"/>
              </a:ext>
            </a:extLst>
          </p:cNvPr>
          <p:cNvSpPr txBox="1"/>
          <p:nvPr/>
        </p:nvSpPr>
        <p:spPr>
          <a:xfrm>
            <a:off x="6354247" y="20978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effectLst/>
                <a:latin typeface="Arial" panose="020B0604020202020204" pitchFamily="34" charset="0"/>
              </a:rPr>
              <a:t>2050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年元旦是晴天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A693C3-2E5D-4A15-9DBD-F8F5D81ADC17}"/>
              </a:ext>
            </a:extLst>
          </p:cNvPr>
          <p:cNvSpPr txBox="1"/>
          <p:nvPr/>
        </p:nvSpPr>
        <p:spPr>
          <a:xfrm>
            <a:off x="8436868" y="20978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命题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255EDB-A32F-4B71-B030-C86468DC6C27}"/>
              </a:ext>
            </a:extLst>
          </p:cNvPr>
          <p:cNvSpPr txBox="1"/>
          <p:nvPr/>
        </p:nvSpPr>
        <p:spPr>
          <a:xfrm>
            <a:off x="6775452" y="25815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effectLst/>
                <a:latin typeface="Arial" panose="020B0604020202020204" pitchFamily="34" charset="0"/>
              </a:rPr>
              <a:t>请不要吸烟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603F8-EECF-450A-A894-028D1906731D}"/>
              </a:ext>
            </a:extLst>
          </p:cNvPr>
          <p:cNvSpPr txBox="1"/>
          <p:nvPr/>
        </p:nvSpPr>
        <p:spPr>
          <a:xfrm>
            <a:off x="8436868" y="2581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不是命题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8F1FB2-7BD9-4C32-8822-9EECA55E96B9}"/>
              </a:ext>
            </a:extLst>
          </p:cNvPr>
          <p:cNvSpPr txBox="1"/>
          <p:nvPr/>
        </p:nvSpPr>
        <p:spPr>
          <a:xfrm>
            <a:off x="349755" y="3364469"/>
            <a:ext cx="6244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真值：命题的真假属性：真，假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简单命题：不能再分解为更简单命题的命题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复合命题：由简单命题通过逻辑联结词组合而成的命题。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74458D-AC56-4D1E-89C3-50584077837B}"/>
              </a:ext>
            </a:extLst>
          </p:cNvPr>
          <p:cNvSpPr txBox="1"/>
          <p:nvPr/>
        </p:nvSpPr>
        <p:spPr>
          <a:xfrm>
            <a:off x="349755" y="4603167"/>
            <a:ext cx="679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“如果我上街，我就去书店看看，除非我很累”可符号化为</a:t>
            </a:r>
            <a:r>
              <a:rPr lang="en-US" altLang="zh-CN" dirty="0"/>
              <a:t>_______</a:t>
            </a:r>
            <a:r>
              <a:rPr lang="zh-CN" altLang="en-US" dirty="0"/>
              <a:t>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B35F4A-C0C8-434D-A0AF-7E49C741086C}"/>
              </a:ext>
            </a:extLst>
          </p:cNvPr>
          <p:cNvSpPr txBox="1"/>
          <p:nvPr/>
        </p:nvSpPr>
        <p:spPr>
          <a:xfrm>
            <a:off x="1210432" y="5000396"/>
            <a:ext cx="4522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楷体" panose="02010609060101010101" pitchFamily="49" charset="-122"/>
                <a:cs typeface="楷体" panose="02010609060101010101" pitchFamily="49" charset="-122"/>
              </a:rPr>
              <a:t>p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楷体" panose="02010609060101010101" pitchFamily="49" charset="-122"/>
              </a:rPr>
              <a:t>：我上街，</a:t>
            </a:r>
            <a:r>
              <a:rPr lang="en-US" altLang="zh-CN" sz="1800" kern="100" dirty="0">
                <a:effectLst/>
                <a:ea typeface="楷体" panose="02010609060101010101" pitchFamily="49" charset="-122"/>
                <a:cs typeface="楷体" panose="02010609060101010101" pitchFamily="49" charset="-122"/>
              </a:rPr>
              <a:t>q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楷体" panose="02010609060101010101" pitchFamily="49" charset="-122"/>
              </a:rPr>
              <a:t>：我去书店看看，</a:t>
            </a:r>
            <a:r>
              <a:rPr lang="en-US" altLang="zh-CN" sz="1800" kern="100" dirty="0">
                <a:effectLst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楷体" panose="02010609060101010101" pitchFamily="49" charset="-122"/>
              </a:rPr>
              <a:t>：我很累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D16B1D-5A1A-44F0-90BB-77D31AA1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5" y="5485127"/>
            <a:ext cx="580694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4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0" grpId="0"/>
      <p:bldP spid="14" grpId="0"/>
      <p:bldP spid="15" grpId="0"/>
      <p:bldP spid="16" grpId="0"/>
      <p:bldP spid="17" grpId="0"/>
      <p:bldP spid="5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偏序关系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1B8F25-658B-4D19-8D83-B8E84739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6" y="1036187"/>
            <a:ext cx="8344623" cy="42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F27483-678C-43A6-B42B-F39971317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6" y="1599044"/>
            <a:ext cx="7277731" cy="15698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0074EC-6EEA-4EB4-A608-1A011281C823}"/>
              </a:ext>
            </a:extLst>
          </p:cNvPr>
          <p:cNvSpPr txBox="1"/>
          <p:nvPr/>
        </p:nvSpPr>
        <p:spPr>
          <a:xfrm>
            <a:off x="319696" y="3227436"/>
            <a:ext cx="11533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哈斯图</a:t>
            </a:r>
            <a:r>
              <a:rPr lang="zh-CN" altLang="en-US" dirty="0"/>
              <a:t>是一种用于表示有限偏序集的图形工具。它通过简化偏序关系的图形表示，使得偏序集的结构更加清晰和易于理解。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C4B87B-DE50-4816-BBF6-39C091DF0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6" y="3809927"/>
            <a:ext cx="7943193" cy="8811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4C9A80-0E79-4947-B05E-8242DB9E6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17" y="4814003"/>
            <a:ext cx="2106323" cy="20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928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ACEDD81A-A8E3-4C2A-93D0-C3AC8A32FA10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943F6FD5-BDD5-44C2-9046-852C70855DF2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9516119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函数的定义与性质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函数的复合与反函数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双射函数与集合的基数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80755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函数的定义与性质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903325" y="85891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67170" y="6298078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AutoShape 4" descr="一般、单射、满射和双射函数">
            <a:extLst>
              <a:ext uri="{FF2B5EF4-FFF2-40B4-BE49-F238E27FC236}">
                <a16:creationId xmlns:a16="http://schemas.microsoft.com/office/drawing/2014/main" id="{5BA2A41C-DDC5-4CE4-A116-87F5F32C93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70421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AB0A8E-671D-4F93-8191-5B5A6BD27884}"/>
              </a:ext>
            </a:extLst>
          </p:cNvPr>
          <p:cNvSpPr txBox="1"/>
          <p:nvPr/>
        </p:nvSpPr>
        <p:spPr>
          <a:xfrm>
            <a:off x="1360877" y="1099233"/>
            <a:ext cx="60982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满射：对任意</a:t>
            </a:r>
            <a:r>
              <a:rPr lang="en-US" altLang="zh-CN" dirty="0"/>
              <a:t>b</a:t>
            </a:r>
            <a:r>
              <a:rPr lang="zh-CN" altLang="en-US" dirty="0"/>
              <a:t>，存在</a:t>
            </a:r>
            <a:r>
              <a:rPr lang="en-US" altLang="zh-CN" dirty="0"/>
              <a:t>a</a:t>
            </a:r>
            <a:r>
              <a:rPr lang="zh-CN" altLang="en-US" dirty="0"/>
              <a:t>满足</a:t>
            </a:r>
            <a:r>
              <a:rPr lang="en-US" altLang="zh-CN" dirty="0"/>
              <a:t>f(a) = b</a:t>
            </a:r>
            <a:endParaRPr lang="zh-CN" altLang="en-US" dirty="0"/>
          </a:p>
          <a:p>
            <a:r>
              <a:rPr lang="zh-CN" altLang="en-US" dirty="0"/>
              <a:t>即：值域</a:t>
            </a:r>
            <a:r>
              <a:rPr lang="en-US" altLang="zh-CN" dirty="0"/>
              <a:t>y</a:t>
            </a:r>
            <a:r>
              <a:rPr lang="zh-CN" altLang="en-US" dirty="0"/>
              <a:t>是满的，每个</a:t>
            </a:r>
            <a:r>
              <a:rPr lang="en-US" altLang="zh-CN" dirty="0"/>
              <a:t>y</a:t>
            </a:r>
            <a:r>
              <a:rPr lang="zh-CN" altLang="en-US" dirty="0"/>
              <a:t>都有</a:t>
            </a:r>
            <a:r>
              <a:rPr lang="en-US" altLang="zh-CN" dirty="0"/>
              <a:t>x</a:t>
            </a:r>
            <a:r>
              <a:rPr lang="zh-CN" altLang="en-US" dirty="0"/>
              <a:t>对应，不存在某个</a:t>
            </a:r>
            <a:r>
              <a:rPr lang="en-US" altLang="zh-CN" dirty="0"/>
              <a:t>y</a:t>
            </a:r>
            <a:r>
              <a:rPr lang="zh-CN" altLang="en-US" dirty="0"/>
              <a:t>没有</a:t>
            </a:r>
            <a:r>
              <a:rPr lang="en-US" altLang="zh-CN" dirty="0"/>
              <a:t>x</a:t>
            </a:r>
            <a:r>
              <a:rPr lang="zh-CN" altLang="en-US" dirty="0"/>
              <a:t>对应的情况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单射：</a:t>
            </a:r>
            <a:r>
              <a:rPr lang="en-US" altLang="zh-CN" dirty="0"/>
              <a:t>(one-to-one function) </a:t>
            </a:r>
            <a:r>
              <a:rPr lang="zh-CN" altLang="en-US" dirty="0"/>
              <a:t>一对一函数，</a:t>
            </a:r>
            <a:r>
              <a:rPr lang="en-US" altLang="zh-CN" dirty="0"/>
              <a:t>x</a:t>
            </a:r>
            <a:r>
              <a:rPr lang="zh-CN" altLang="en-US" dirty="0"/>
              <a:t>不同则</a:t>
            </a:r>
            <a:r>
              <a:rPr lang="en-US" altLang="zh-CN" dirty="0"/>
              <a:t>y</a:t>
            </a:r>
            <a:r>
              <a:rPr lang="zh-CN" altLang="en-US" dirty="0"/>
              <a:t>不同</a:t>
            </a:r>
          </a:p>
          <a:p>
            <a:r>
              <a:rPr lang="zh-CN" altLang="en-US" dirty="0"/>
              <a:t>即：没有一个</a:t>
            </a:r>
            <a:r>
              <a:rPr lang="en-US" altLang="zh-CN" dirty="0"/>
              <a:t>x</a:t>
            </a:r>
            <a:r>
              <a:rPr lang="zh-CN" altLang="en-US" dirty="0"/>
              <a:t>对应两个</a:t>
            </a:r>
            <a:r>
              <a:rPr lang="en-US" altLang="zh-CN" dirty="0"/>
              <a:t>y</a:t>
            </a:r>
            <a:r>
              <a:rPr lang="zh-CN" altLang="en-US" dirty="0"/>
              <a:t>，也没有一个</a:t>
            </a:r>
            <a:r>
              <a:rPr lang="en-US" altLang="zh-CN" dirty="0"/>
              <a:t>y</a:t>
            </a:r>
            <a:r>
              <a:rPr lang="zh-CN" altLang="en-US" dirty="0"/>
              <a:t>有对应两个</a:t>
            </a:r>
            <a:r>
              <a:rPr lang="en-US" altLang="zh-CN" dirty="0"/>
              <a:t>x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双射：既是满射，也是单射</a:t>
            </a:r>
          </a:p>
          <a:p>
            <a:r>
              <a:rPr lang="zh-CN" altLang="en-US" dirty="0"/>
              <a:t>即：每个</a:t>
            </a:r>
            <a:r>
              <a:rPr lang="en-US" altLang="zh-CN" dirty="0"/>
              <a:t>y</a:t>
            </a:r>
            <a:r>
              <a:rPr lang="zh-CN" altLang="en-US" dirty="0"/>
              <a:t>都有</a:t>
            </a:r>
            <a:r>
              <a:rPr lang="en-US" altLang="zh-CN" dirty="0"/>
              <a:t>x</a:t>
            </a:r>
            <a:r>
              <a:rPr lang="zh-CN" altLang="en-US" dirty="0"/>
              <a:t>对应，而且都是一一对应</a:t>
            </a: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00B32A23-4F08-40EA-961F-F0D9B5A5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17" y="794654"/>
            <a:ext cx="2199352" cy="20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D6FDB43B-8554-48B0-BFE9-61054218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40" y="3004457"/>
            <a:ext cx="1982705" cy="1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95844236-062B-426E-BD05-E2816349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40" y="4970048"/>
            <a:ext cx="1897048" cy="180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5604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函数的定义与性质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903325" y="85891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1038430" y="564493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AutoShape 4" descr="一般、单射、满射和双射函数">
            <a:extLst>
              <a:ext uri="{FF2B5EF4-FFF2-40B4-BE49-F238E27FC236}">
                <a16:creationId xmlns:a16="http://schemas.microsoft.com/office/drawing/2014/main" id="{5BA2A41C-DDC5-4CE4-A116-87F5F32C93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70421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14D94-D9DA-4ED0-AD85-C0C956629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34" y="1098129"/>
            <a:ext cx="5012012" cy="14409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B7B51D-E8F3-4652-A4F7-7BA34A101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9" y="2539082"/>
            <a:ext cx="5369522" cy="5914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264C8C-DBD6-41C1-A093-F7410492B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23" y="976270"/>
            <a:ext cx="4638852" cy="410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253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命题公式及层次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C3846F-66CD-4F29-84A2-63528482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26" y="1466680"/>
            <a:ext cx="6325148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46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公式的类型 真值表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将命题公式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在所有赋值下取值情况列成表，称为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的真值表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74376-AEDE-4E1D-A64F-90E1C8DC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10" y="2237280"/>
            <a:ext cx="5860288" cy="3772227"/>
          </a:xfrm>
          <a:prstGeom prst="rect">
            <a:avLst/>
          </a:prstGeom>
        </p:spPr>
      </p:pic>
      <p:pic>
        <p:nvPicPr>
          <p:cNvPr id="2050" name="Picture 2" descr="离散数学实验（一）命题与逻辑_离散数学真值表-CSDN博客">
            <a:extLst>
              <a:ext uri="{FF2B5EF4-FFF2-40B4-BE49-F238E27FC236}">
                <a16:creationId xmlns:a16="http://schemas.microsoft.com/office/drawing/2014/main" id="{061C399A-08B7-4E26-8042-2380F7CA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13" y="2832936"/>
            <a:ext cx="20383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0E01C6-25AD-441A-99C8-DB02F4A52E65}"/>
              </a:ext>
            </a:extLst>
          </p:cNvPr>
          <p:cNvSpPr txBox="1"/>
          <p:nvPr/>
        </p:nvSpPr>
        <p:spPr>
          <a:xfrm>
            <a:off x="1141487" y="487655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命题真值表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082FA7-1BF9-4925-93C1-F9FAA96FEF89}"/>
              </a:ext>
            </a:extLst>
          </p:cNvPr>
          <p:cNvSpPr txBox="1"/>
          <p:nvPr/>
        </p:nvSpPr>
        <p:spPr>
          <a:xfrm>
            <a:off x="4813983" y="623960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命题真值表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68B7C7-9A23-4C45-8B4E-FFD2A08944D3}"/>
              </a:ext>
            </a:extLst>
          </p:cNvPr>
          <p:cNvSpPr/>
          <p:nvPr/>
        </p:nvSpPr>
        <p:spPr>
          <a:xfrm>
            <a:off x="10305907" y="1608485"/>
            <a:ext cx="914400" cy="811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en-US" altLang="zh-CN" baseline="30000" dirty="0"/>
              <a:t>n </a:t>
            </a:r>
            <a:r>
              <a:rPr lang="zh-CN" altLang="en-US" dirty="0"/>
              <a:t>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794097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公式的类型 真值表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459918" y="103478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若指定的一组使得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，则称这组为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成真赋值</a:t>
            </a:r>
            <a:endParaRPr kumimoji="0" lang="en-US" altLang="zh-CN" sz="1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若指定的一组使得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，则称这组为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成假赋值</a:t>
            </a:r>
            <a:endParaRPr kumimoji="0" lang="en-US" altLang="zh-CN" sz="1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若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在他的各种赋值下取值均为真，则称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重言式</a:t>
            </a:r>
            <a:r>
              <a:rPr kumimoji="0" lang="en-US" altLang="zh-CN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永真式</a:t>
            </a:r>
            <a:endParaRPr kumimoji="0" lang="en-US" altLang="zh-CN" sz="1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若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在他的各种赋值下取值均为假，则称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lang="zh-CN" altLang="en-US" sz="1800" b="1" dirty="0">
                <a:solidFill>
                  <a:srgbClr val="FF0000"/>
                </a:solidFill>
                <a:latin typeface="微软雅黑"/>
                <a:ea typeface="微软雅黑"/>
              </a:rPr>
              <a:t>矛盾式</a:t>
            </a:r>
            <a:r>
              <a:rPr kumimoji="0" lang="en-US" altLang="zh-CN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永假式</a:t>
            </a:r>
            <a:endParaRPr kumimoji="0" lang="en-US" altLang="zh-CN" sz="18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r>
              <a:rPr lang="zh-CN" altLang="en-US" sz="1800" dirty="0">
                <a:latin typeface="微软雅黑"/>
                <a:ea typeface="微软雅黑"/>
              </a:rPr>
              <a:t>若</a:t>
            </a:r>
            <a:r>
              <a:rPr lang="en-US" altLang="zh-CN" sz="1800" dirty="0">
                <a:latin typeface="微软雅黑"/>
                <a:ea typeface="微软雅黑"/>
              </a:rPr>
              <a:t>A</a:t>
            </a:r>
            <a:r>
              <a:rPr lang="zh-CN" altLang="en-US" sz="1800" dirty="0">
                <a:latin typeface="微软雅黑"/>
                <a:ea typeface="微软雅黑"/>
              </a:rPr>
              <a:t>不是矛盾式，就是可满足式</a:t>
            </a:r>
            <a:endParaRPr kumimoji="0" lang="zh-CN" altLang="en-US" sz="18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>
              <a:defRPr/>
            </a:pP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defRPr/>
            </a:pP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9326508" y="5351728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74376-AEDE-4E1D-A64F-90E1C8DC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3" y="2836706"/>
            <a:ext cx="5860288" cy="377222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7E2A92-952A-4182-95F0-C72B3D17F360}"/>
              </a:ext>
            </a:extLst>
          </p:cNvPr>
          <p:cNvSpPr/>
          <p:nvPr/>
        </p:nvSpPr>
        <p:spPr>
          <a:xfrm>
            <a:off x="9326508" y="2794328"/>
            <a:ext cx="1361287" cy="3856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</a:p>
          <a:p>
            <a:pPr algn="ctr"/>
            <a:r>
              <a:rPr lang="en-US" altLang="zh-CN" sz="2400" dirty="0"/>
              <a:t>-------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r>
              <a:rPr lang="en-US" altLang="zh-CN" sz="2400" dirty="0"/>
              <a:t>1</a:t>
            </a:r>
          </a:p>
          <a:p>
            <a:pPr algn="ctr"/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817C47-47D0-4A6A-BBA0-C73791B75025}"/>
              </a:ext>
            </a:extLst>
          </p:cNvPr>
          <p:cNvSpPr/>
          <p:nvPr/>
        </p:nvSpPr>
        <p:spPr>
          <a:xfrm>
            <a:off x="9326507" y="2794328"/>
            <a:ext cx="1361287" cy="3856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</a:p>
          <a:p>
            <a:pPr algn="ctr"/>
            <a:r>
              <a:rPr lang="en-US" altLang="zh-CN" sz="2400" dirty="0"/>
              <a:t>-------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r>
              <a:rPr lang="en-US" altLang="zh-CN" sz="2400" dirty="0"/>
              <a:t>0</a:t>
            </a:r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314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真值表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818173" y="1322063"/>
            <a:ext cx="6421837" cy="1489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以下命题公式中，为永假式的是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      )</a:t>
            </a:r>
          </a:p>
          <a:p>
            <a:pPr marL="0" indent="0" algn="just">
              <a:buNone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r)                     B.(p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┐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q)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∧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               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∨┐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∧┐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p)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577850" y="108174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1FBF8F-F297-4C23-8339-E9D3446234A6}"/>
              </a:ext>
            </a:extLst>
          </p:cNvPr>
          <p:cNvSpPr/>
          <p:nvPr/>
        </p:nvSpPr>
        <p:spPr>
          <a:xfrm>
            <a:off x="2578195" y="3404817"/>
            <a:ext cx="886900" cy="187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</a:p>
          <a:p>
            <a:pPr algn="ctr"/>
            <a:r>
              <a:rPr lang="en-US" altLang="zh-CN" dirty="0"/>
              <a:t>------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725D4C-25DB-4DE5-80B0-66574C1AFFE8}"/>
              </a:ext>
            </a:extLst>
          </p:cNvPr>
          <p:cNvSpPr/>
          <p:nvPr/>
        </p:nvSpPr>
        <p:spPr>
          <a:xfrm>
            <a:off x="3465095" y="3404817"/>
            <a:ext cx="886900" cy="187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</a:p>
          <a:p>
            <a:pPr algn="ctr"/>
            <a:r>
              <a:rPr lang="en-US" altLang="zh-CN" dirty="0"/>
              <a:t>------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18F359-3197-4297-A5CC-B3872F7BF8CA}"/>
              </a:ext>
            </a:extLst>
          </p:cNvPr>
          <p:cNvSpPr/>
          <p:nvPr/>
        </p:nvSpPr>
        <p:spPr>
          <a:xfrm>
            <a:off x="4351995" y="3404816"/>
            <a:ext cx="886900" cy="187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/>
              <a:t>------</a:t>
            </a:r>
          </a:p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C5043-1692-4A36-B64E-C7727AA1889D}"/>
              </a:ext>
            </a:extLst>
          </p:cNvPr>
          <p:cNvSpPr/>
          <p:nvPr/>
        </p:nvSpPr>
        <p:spPr>
          <a:xfrm>
            <a:off x="5238895" y="3404816"/>
            <a:ext cx="886900" cy="187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┐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q)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------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1E570D-5C7F-42DC-BC72-575A29754DA7}"/>
              </a:ext>
            </a:extLst>
          </p:cNvPr>
          <p:cNvSpPr/>
          <p:nvPr/>
        </p:nvSpPr>
        <p:spPr>
          <a:xfrm>
            <a:off x="6125795" y="3404815"/>
            <a:ext cx="1313158" cy="187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┐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q)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∧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---------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0329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90000"/>
              </a:lnSpc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0" normalizeH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命题逻辑等价演算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371839AA-3B76-44AE-8F41-0D53A3C62899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80CAD88F-F566-4188-BE83-6EFF111A994F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28487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1067</Words>
  <Application>Microsoft Office PowerPoint</Application>
  <PresentationFormat>宽屏</PresentationFormat>
  <Paragraphs>281</Paragraphs>
  <Slides>44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等线</vt:lpstr>
      <vt:lpstr>等线 Light</vt:lpstr>
      <vt:lpstr>楷体</vt:lpstr>
      <vt:lpstr>宋体</vt:lpstr>
      <vt:lpstr>微软雅黑</vt:lpstr>
      <vt:lpstr>Arial</vt:lpstr>
      <vt:lpstr>Times New Roman</vt:lpstr>
      <vt:lpstr>Office 主题​​</vt:lpstr>
      <vt:lpstr>Equation.2</vt:lpstr>
      <vt:lpstr>Equation.KSEE3</vt:lpstr>
      <vt:lpstr>PowerPoint 演示文稿</vt:lpstr>
      <vt:lpstr>主要内容</vt:lpstr>
      <vt:lpstr>联想词的定义</vt:lpstr>
      <vt:lpstr>命题、真值、简单命题与复合命题、命题符号化</vt:lpstr>
      <vt:lpstr>命题公式及层次</vt:lpstr>
      <vt:lpstr>公式的类型 真值表</vt:lpstr>
      <vt:lpstr>公式的类型 真值表</vt:lpstr>
      <vt:lpstr>真值表</vt:lpstr>
      <vt:lpstr>PowerPoint 演示文稿</vt:lpstr>
      <vt:lpstr>主要内容</vt:lpstr>
      <vt:lpstr>等价值与等值演算</vt:lpstr>
      <vt:lpstr>主析取范式与合取范式</vt:lpstr>
      <vt:lpstr>联结词完备集</vt:lpstr>
      <vt:lpstr>主析取范式与合取范式</vt:lpstr>
      <vt:lpstr>消除法</vt:lpstr>
      <vt:lpstr>PowerPoint 演示文稿</vt:lpstr>
      <vt:lpstr>主要内容</vt:lpstr>
      <vt:lpstr>推理定律</vt:lpstr>
      <vt:lpstr>附加前提证明法</vt:lpstr>
      <vt:lpstr>PowerPoint 演示文稿</vt:lpstr>
      <vt:lpstr>主要内容</vt:lpstr>
      <vt:lpstr>一阶逻辑命名符号化</vt:lpstr>
      <vt:lpstr>一阶逻辑命名符号化</vt:lpstr>
      <vt:lpstr>PowerPoint 演示文稿</vt:lpstr>
      <vt:lpstr>主要内容</vt:lpstr>
      <vt:lpstr>一阶逻辑等值式</vt:lpstr>
      <vt:lpstr>前束范式</vt:lpstr>
      <vt:lpstr>主要内容</vt:lpstr>
      <vt:lpstr>PowerPoint 演示文稿</vt:lpstr>
      <vt:lpstr>主要内容</vt:lpstr>
      <vt:lpstr>PowerPoint 演示文稿</vt:lpstr>
      <vt:lpstr>主要内容</vt:lpstr>
      <vt:lpstr>关系的运算</vt:lpstr>
      <vt:lpstr>关系的运算</vt:lpstr>
      <vt:lpstr>关系的性质</vt:lpstr>
      <vt:lpstr>关系的性质</vt:lpstr>
      <vt:lpstr>关系的闭包</vt:lpstr>
      <vt:lpstr>关系的闭包</vt:lpstr>
      <vt:lpstr>等价关系的划分</vt:lpstr>
      <vt:lpstr>偏序关系</vt:lpstr>
      <vt:lpstr>PowerPoint 演示文稿</vt:lpstr>
      <vt:lpstr>主要内容</vt:lpstr>
      <vt:lpstr>函数的定义与性质</vt:lpstr>
      <vt:lpstr>函数的定义与性质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丘GG</dc:creator>
  <cp:lastModifiedBy>丘GG</cp:lastModifiedBy>
  <cp:revision>39</cp:revision>
  <dcterms:created xsi:type="dcterms:W3CDTF">2025-01-08T08:31:03Z</dcterms:created>
  <dcterms:modified xsi:type="dcterms:W3CDTF">2025-01-08T15:45:04Z</dcterms:modified>
</cp:coreProperties>
</file>